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60" r:id="rId3"/>
    <p:sldId id="261" r:id="rId4"/>
    <p:sldId id="265" r:id="rId5"/>
    <p:sldId id="264" r:id="rId6"/>
    <p:sldId id="263" r:id="rId7"/>
    <p:sldId id="266" r:id="rId8"/>
    <p:sldId id="268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238A964-BFD7-4470-A8B5-4529F2C8FFDD}">
          <p14:sldIdLst>
            <p14:sldId id="259"/>
            <p14:sldId id="260"/>
            <p14:sldId id="261"/>
            <p14:sldId id="265"/>
            <p14:sldId id="264"/>
            <p14:sldId id="263"/>
          </p14:sldIdLst>
        </p14:section>
        <p14:section name="Раздел без заголовка" id="{92C57213-E3FF-4E53-91D2-FD2C5A511A2D}">
          <p14:sldIdLst>
            <p14:sldId id="266"/>
            <p14:sldId id="268"/>
            <p14:sldId id="267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6F1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6" d="100"/>
          <a:sy n="56" d="100"/>
        </p:scale>
        <p:origin x="-10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172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3ADF7-5357-4610-A6DB-2F3A7C9CE0E5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E3FDF-490D-4B98-AB2D-66FD0C803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0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31D601-4A8C-2C4D-2A9B-F2B394E551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9944" y="1897625"/>
            <a:ext cx="11527094" cy="1995359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04FE9FC-3B84-E0F3-96E3-7CEA540F8D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4" y="225878"/>
            <a:ext cx="1459527" cy="690768"/>
          </a:xfrm>
          <a:prstGeom prst="rect">
            <a:avLst/>
          </a:prstGeom>
        </p:spPr>
      </p:pic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34DC8137-E6CD-8D3E-ED46-F8024ABACC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963" y="4025481"/>
            <a:ext cx="11527094" cy="1560573"/>
          </a:xfrm>
        </p:spPr>
        <p:txBody>
          <a:bodyPr/>
          <a:lstStyle>
            <a:lvl1pPr>
              <a:buNone/>
              <a:defRPr sz="2400" b="1">
                <a:solidFill>
                  <a:srgbClr val="6F15E6"/>
                </a:solidFill>
              </a:defRPr>
            </a:lvl1pPr>
            <a:lvl2pPr marL="0">
              <a:buNone/>
              <a:defRPr sz="2000"/>
            </a:lvl2pPr>
            <a:lvl3pPr marL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Образец подзаголовка</a:t>
            </a:r>
          </a:p>
          <a:p>
            <a:pPr lvl="1"/>
            <a:r>
              <a:rPr lang="ru-RU" dirty="0"/>
              <a:t>Образец основного текста</a:t>
            </a:r>
          </a:p>
          <a:p>
            <a:pPr lvl="2"/>
            <a:r>
              <a:rPr lang="ru-RU" dirty="0"/>
              <a:t>Образец дополнительного текста</a:t>
            </a:r>
          </a:p>
        </p:txBody>
      </p:sp>
      <p:sp>
        <p:nvSpPr>
          <p:cNvPr id="18" name="Текст 14">
            <a:extLst>
              <a:ext uri="{FF2B5EF4-FFF2-40B4-BE49-F238E27FC236}">
                <a16:creationId xmlns:a16="http://schemas.microsoft.com/office/drawing/2014/main" xmlns="" id="{B1595934-EEEA-9EFA-61F9-5F52EA7B7D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9943" y="6154994"/>
            <a:ext cx="5766057" cy="334706"/>
          </a:xfrm>
        </p:spPr>
        <p:txBody>
          <a:bodyPr/>
          <a:lstStyle>
            <a:lvl1pPr>
              <a:buNone/>
              <a:defRPr sz="2400" b="1">
                <a:solidFill>
                  <a:srgbClr val="6F15E6"/>
                </a:solidFill>
              </a:defRPr>
            </a:lvl1pPr>
            <a:lvl2pPr>
              <a:buNone/>
              <a:defRPr sz="2000"/>
            </a:lvl2pPr>
            <a:lvl3pPr marL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2"/>
            <a:r>
              <a:rPr lang="ru-RU" dirty="0"/>
              <a:t>Город, год</a:t>
            </a:r>
          </a:p>
        </p:txBody>
      </p:sp>
      <p:sp>
        <p:nvSpPr>
          <p:cNvPr id="19" name="Текст 14">
            <a:extLst>
              <a:ext uri="{FF2B5EF4-FFF2-40B4-BE49-F238E27FC236}">
                <a16:creationId xmlns:a16="http://schemas.microsoft.com/office/drawing/2014/main" xmlns="" id="{AD985993-DBBE-B9B5-1019-6AAA89D139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1194961"/>
            <a:ext cx="11527094" cy="570167"/>
          </a:xfrm>
        </p:spPr>
        <p:txBody>
          <a:bodyPr/>
          <a:lstStyle>
            <a:lvl1pPr>
              <a:buNone/>
              <a:defRPr sz="2400" b="1">
                <a:solidFill>
                  <a:srgbClr val="6F15E6"/>
                </a:solidFill>
              </a:defRPr>
            </a:lvl1pPr>
            <a:lvl2pPr marL="0">
              <a:buNone/>
              <a:defRPr sz="2000"/>
            </a:lvl2pPr>
            <a:lvl3pPr marL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Образец подзаголовка</a:t>
            </a:r>
          </a:p>
          <a:p>
            <a:pPr lvl="1"/>
            <a:r>
              <a:rPr lang="ru-RU" dirty="0"/>
              <a:t>Образец основного текста</a:t>
            </a:r>
          </a:p>
          <a:p>
            <a:pPr lvl="2"/>
            <a:r>
              <a:rPr lang="ru-RU" dirty="0"/>
              <a:t>Образец дополнительного текста</a:t>
            </a:r>
          </a:p>
        </p:txBody>
      </p:sp>
      <p:pic>
        <p:nvPicPr>
          <p:cNvPr id="8" name="Объект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" t="40784" r="57316" b="31569"/>
          <a:stretch/>
        </p:blipFill>
        <p:spPr>
          <a:xfrm>
            <a:off x="9536575" y="12334"/>
            <a:ext cx="2524778" cy="105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9685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32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7469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658EA0D-2DC4-DA94-FE90-CF4D36CDBA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1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9192374-713F-70D4-C8BD-CAE1ADF2A1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084" y="-254492"/>
            <a:ext cx="3056562" cy="169809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F673794-1655-0952-422E-73988B474D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225876"/>
            <a:ext cx="1459529" cy="69076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31D601-4A8C-2C4D-2A9B-F2B394E551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9944" y="1897625"/>
            <a:ext cx="11527094" cy="1995359"/>
          </a:xfrm>
        </p:spPr>
        <p:txBody>
          <a:bodyPr anchor="b"/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34DC8137-E6CD-8D3E-ED46-F8024ABACC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963" y="4025481"/>
            <a:ext cx="11527094" cy="1560573"/>
          </a:xfrm>
        </p:spPr>
        <p:txBody>
          <a:bodyPr/>
          <a:lstStyle>
            <a:lvl1pPr>
              <a:buNone/>
              <a:defRPr sz="2400" b="1">
                <a:solidFill>
                  <a:schemeClr val="bg1"/>
                </a:solidFill>
              </a:defRPr>
            </a:lvl1pPr>
            <a:lvl2pPr marL="0">
              <a:buNone/>
              <a:defRPr sz="2000">
                <a:solidFill>
                  <a:schemeClr val="bg1"/>
                </a:solidFill>
              </a:defRPr>
            </a:lvl2pPr>
            <a:lvl3pPr marL="0">
              <a:buNone/>
              <a:defRPr sz="1600">
                <a:solidFill>
                  <a:srgbClr val="CCCCFF"/>
                </a:solidFill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Образец подзаголовка</a:t>
            </a:r>
          </a:p>
          <a:p>
            <a:pPr lvl="1"/>
            <a:r>
              <a:rPr lang="ru-RU" dirty="0"/>
              <a:t>Образец основного текста</a:t>
            </a:r>
          </a:p>
          <a:p>
            <a:pPr lvl="2"/>
            <a:r>
              <a:rPr lang="ru-RU" dirty="0"/>
              <a:t>Образец дополнительного текста</a:t>
            </a:r>
          </a:p>
        </p:txBody>
      </p:sp>
      <p:sp>
        <p:nvSpPr>
          <p:cNvPr id="18" name="Текст 14">
            <a:extLst>
              <a:ext uri="{FF2B5EF4-FFF2-40B4-BE49-F238E27FC236}">
                <a16:creationId xmlns:a16="http://schemas.microsoft.com/office/drawing/2014/main" xmlns="" id="{B1595934-EEEA-9EFA-61F9-5F52EA7B7D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9943" y="6154994"/>
            <a:ext cx="5766057" cy="334706"/>
          </a:xfrm>
        </p:spPr>
        <p:txBody>
          <a:bodyPr/>
          <a:lstStyle>
            <a:lvl1pPr>
              <a:buNone/>
              <a:defRPr sz="2400" b="1">
                <a:solidFill>
                  <a:srgbClr val="6F15E6"/>
                </a:solidFill>
              </a:defRPr>
            </a:lvl1pPr>
            <a:lvl2pPr>
              <a:buNone/>
              <a:defRPr sz="2000"/>
            </a:lvl2pPr>
            <a:lvl3pPr marL="0">
              <a:buNone/>
              <a:defRPr sz="1600">
                <a:solidFill>
                  <a:srgbClr val="CCCCFF"/>
                </a:solidFill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2"/>
            <a:r>
              <a:rPr lang="ru-RU" dirty="0"/>
              <a:t>Город, год</a:t>
            </a:r>
          </a:p>
        </p:txBody>
      </p:sp>
      <p:sp>
        <p:nvSpPr>
          <p:cNvPr id="19" name="Текст 14">
            <a:extLst>
              <a:ext uri="{FF2B5EF4-FFF2-40B4-BE49-F238E27FC236}">
                <a16:creationId xmlns:a16="http://schemas.microsoft.com/office/drawing/2014/main" xmlns="" id="{AD985993-DBBE-B9B5-1019-6AAA89D139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1194961"/>
            <a:ext cx="11527094" cy="570167"/>
          </a:xfrm>
        </p:spPr>
        <p:txBody>
          <a:bodyPr/>
          <a:lstStyle>
            <a:lvl1pPr>
              <a:buNone/>
              <a:defRPr sz="2400" b="1">
                <a:solidFill>
                  <a:schemeClr val="bg1"/>
                </a:solidFill>
              </a:defRPr>
            </a:lvl1pPr>
            <a:lvl2pPr marL="0">
              <a:buNone/>
              <a:defRPr sz="2000">
                <a:solidFill>
                  <a:schemeClr val="bg1"/>
                </a:solidFill>
              </a:defRPr>
            </a:lvl2pPr>
            <a:lvl3pPr marL="0">
              <a:buNone/>
              <a:defRPr sz="1600">
                <a:solidFill>
                  <a:srgbClr val="CCCCFF"/>
                </a:solidFill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Образец подзаголовка</a:t>
            </a:r>
          </a:p>
          <a:p>
            <a:pPr lvl="1"/>
            <a:r>
              <a:rPr lang="ru-RU" dirty="0"/>
              <a:t>Образец основного текста</a:t>
            </a:r>
          </a:p>
          <a:p>
            <a:pPr lvl="2"/>
            <a:r>
              <a:rPr lang="ru-RU" dirty="0"/>
              <a:t>Образец дополнительного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966013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32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7469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B69201-08C5-17A2-311E-87DA527E1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436" y="107576"/>
            <a:ext cx="9130552" cy="891709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lang="ru-RU" sz="4000" b="1" kern="1200" baseline="0" dirty="0">
                <a:solidFill>
                  <a:srgbClr val="6F15E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Текст 14">
            <a:extLst>
              <a:ext uri="{FF2B5EF4-FFF2-40B4-BE49-F238E27FC236}">
                <a16:creationId xmlns:a16="http://schemas.microsoft.com/office/drawing/2014/main" xmlns="" id="{8E0B80A6-2DC5-57A4-97EF-9FE8AC6B61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1828801"/>
            <a:ext cx="11527094" cy="4109884"/>
          </a:xfrm>
        </p:spPr>
        <p:txBody>
          <a:bodyPr/>
          <a:lstStyle>
            <a:lvl1pPr>
              <a:buNone/>
              <a:defRPr sz="2400" b="1">
                <a:solidFill>
                  <a:srgbClr val="6F15E6"/>
                </a:solidFill>
              </a:defRPr>
            </a:lvl1pPr>
            <a:lvl2pPr marL="0">
              <a:buNone/>
              <a:defRPr sz="2000"/>
            </a:lvl2pPr>
            <a:lvl3pPr marL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Образец подзаголовка</a:t>
            </a:r>
          </a:p>
          <a:p>
            <a:pPr lvl="1"/>
            <a:r>
              <a:rPr lang="ru-RU" dirty="0"/>
              <a:t>Образец основного текста</a:t>
            </a:r>
          </a:p>
          <a:p>
            <a:pPr lvl="2"/>
            <a:r>
              <a:rPr lang="ru-RU" dirty="0"/>
              <a:t>Образец дополнительного текста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xmlns="" id="{C6526DF1-C7DF-E0CD-8F4E-F885EF94AB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989888" y="6124575"/>
            <a:ext cx="943232" cy="365125"/>
          </a:xfr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A26E81-5D99-401F-9AD1-5FF8433EBC9B}" type="slidenum">
              <a:rPr lang="ru-RU" smtClean="0"/>
              <a:pPr/>
              <a:t>‹#›</a:t>
            </a:fld>
            <a:endParaRPr lang="ru-RU" sz="16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8B061BF-ADD4-C111-0522-D4FC994739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3" y="210950"/>
            <a:ext cx="1130767" cy="535172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334963" y="1102659"/>
            <a:ext cx="113639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Объект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" t="40784" r="73235" b="31569"/>
          <a:stretch/>
        </p:blipFill>
        <p:spPr>
          <a:xfrm>
            <a:off x="10869574" y="27924"/>
            <a:ext cx="1265747" cy="91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16697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 xmlns="">
        <p15:guide id="1" orient="horz" pos="4088" userDrawn="1">
          <p15:clr>
            <a:srgbClr val="FBAE40"/>
          </p15:clr>
        </p15:guide>
        <p15:guide id="2" orient="horz" pos="232" userDrawn="1">
          <p15:clr>
            <a:srgbClr val="FBAE40"/>
          </p15:clr>
        </p15:guide>
        <p15:guide id="3" pos="211" userDrawn="1">
          <p15:clr>
            <a:srgbClr val="FBAE40"/>
          </p15:clr>
        </p15:guide>
        <p15:guide id="4" pos="746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47F688-5DC5-6A1C-745E-296C04EE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1810A05-C75C-1692-E965-B3844738D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B0547A0-E376-5117-B88B-02FB4B92AA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885DB-52F2-4129-A30F-BE01468ED02E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01AA07D-25B2-7306-2993-2C4082106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CFB5A04-349B-42B5-806C-7635482F0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26E81-5D99-401F-9AD1-5FF8433EB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81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CB2C3C-75CF-3180-03F5-7035B72135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НАЗВАНИЕ РАБОТЫ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2493AFC-510E-50E0-A1F5-8A0E3BE74D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Фамилия Имя Отчество</a:t>
            </a:r>
          </a:p>
          <a:p>
            <a:pPr lvl="1"/>
            <a:r>
              <a:rPr lang="ru-RU" dirty="0"/>
              <a:t>Научный руководитель: степень, должность И.О. Фамилия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8A0585F-2F9F-BF93-6DFE-D862306B5D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lvl="2"/>
            <a:r>
              <a:rPr lang="ru-RU" dirty="0"/>
              <a:t>Москва, 2026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C80816A-0629-2661-20A6-8B28962877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86474" y="1042988"/>
            <a:ext cx="7167284" cy="570167"/>
          </a:xfrm>
        </p:spPr>
        <p:txBody>
          <a:bodyPr>
            <a:normAutofit lnSpcReduction="10000"/>
          </a:bodyPr>
          <a:lstStyle/>
          <a:p>
            <a:pPr lvl="2" algn="ctr"/>
            <a:r>
              <a:rPr lang="ru-RU" dirty="0"/>
              <a:t>Презентация по материалам производственной практики </a:t>
            </a:r>
          </a:p>
          <a:p>
            <a:pPr lvl="2" algn="ctr"/>
            <a:r>
              <a:rPr lang="ru-RU"/>
              <a:t>(научно-исследовательской работы)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69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AB900-A180-74A7-E399-5631CB48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A75EB3-9868-2867-2A3F-33DFD5A663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1828801"/>
            <a:ext cx="4772496" cy="4109884"/>
          </a:xfrm>
        </p:spPr>
        <p:txBody>
          <a:bodyPr>
            <a:normAutofit fontScale="92500" lnSpcReduction="10000"/>
          </a:bodyPr>
          <a:lstStyle/>
          <a:p>
            <a:pPr marL="1143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Основные </a:t>
            </a:r>
            <a:r>
              <a:rPr lang="ru-RU" dirty="0"/>
              <a:t>положения определяющие актуальность темы исследования</a:t>
            </a:r>
          </a:p>
          <a:p>
            <a:pPr marL="1143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Можно сделать несколько слайдов</a:t>
            </a:r>
          </a:p>
          <a:p>
            <a:pPr marL="1143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Тест в презентации должен быть хорошо читаемым</a:t>
            </a:r>
          </a:p>
          <a:p>
            <a:pPr marL="1143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Все иллюстрации должны иметь подписи</a:t>
            </a:r>
          </a:p>
          <a:p>
            <a:pPr marL="1143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У всех графиков должны хорошо читаться шкалы и </a:t>
            </a:r>
            <a:r>
              <a:rPr lang="ru-RU" dirty="0" smtClean="0"/>
              <a:t>подписи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C1C1E4-1CCA-718C-91CA-48FD3AD2D5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EA26E81-5D99-401F-9AD1-5FF8433EBC9B}" type="slidenum">
              <a:rPr lang="ru-RU" smtClean="0"/>
              <a:pPr/>
              <a:t>2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963" y="1102659"/>
            <a:ext cx="113639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34963" y="5938685"/>
            <a:ext cx="31763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 indent="-228600">
              <a:lnSpc>
                <a:spcPct val="90000"/>
              </a:lnSpc>
              <a:spcBef>
                <a:spcPts val="500"/>
              </a:spcBef>
            </a:pPr>
            <a:r>
              <a:rPr lang="ru-RU" sz="150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Образец дополнительного текста</a:t>
            </a:r>
            <a:endParaRPr lang="ru-RU" sz="15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0264" y="2810391"/>
            <a:ext cx="5164522" cy="331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6601800" y="1739079"/>
            <a:ext cx="25608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Углеродная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стенка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(до 2010 года)</a:t>
            </a:r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9034178" y="1739080"/>
            <a:ext cx="2898942" cy="110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ИТЭР-подобная стенка</a:t>
            </a:r>
          </a:p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(с 2011 года)</a:t>
            </a:r>
          </a:p>
        </p:txBody>
      </p:sp>
    </p:spTree>
    <p:extLst>
      <p:ext uri="{BB962C8B-B14F-4D97-AF65-F5344CB8AC3E}">
        <p14:creationId xmlns:p14="http://schemas.microsoft.com/office/powerpoint/2010/main" val="41758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AB900-A180-74A7-E399-5631CB48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A75EB3-9868-2867-2A3F-33DFD5A663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Образец подзаголовка</a:t>
            </a:r>
          </a:p>
          <a:p>
            <a:pPr lvl="1"/>
            <a:r>
              <a:rPr lang="ru-RU" dirty="0"/>
              <a:t>Образец основного текста</a:t>
            </a:r>
          </a:p>
          <a:p>
            <a:pPr lvl="2"/>
            <a:r>
              <a:rPr lang="ru-RU" dirty="0"/>
              <a:t>Образец дополнительного текста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C1C1E4-1CCA-718C-91CA-48FD3AD2D5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EA26E81-5D99-401F-9AD1-5FF8433EBC9B}" type="slidenum">
              <a:rPr lang="ru-RU" smtClean="0"/>
              <a:pPr/>
              <a:t>3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963" y="1102659"/>
            <a:ext cx="113639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7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AB900-A180-74A7-E399-5631CB48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</a:t>
            </a:r>
            <a:r>
              <a:rPr lang="ru-RU" dirty="0" smtClean="0"/>
              <a:t>работы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A75EB3-9868-2867-2A3F-33DFD5A663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Цели работы:</a:t>
            </a:r>
            <a:endParaRPr lang="ru-RU" dirty="0"/>
          </a:p>
          <a:p>
            <a:pPr marL="114300" lvl="1" indent="-342900">
              <a:buFont typeface="Arial" panose="020B0604020202020204" pitchFamily="34" charset="0"/>
              <a:buChar char="•"/>
            </a:pPr>
            <a:r>
              <a:rPr lang="ru-RU" dirty="0" smtClean="0"/>
              <a:t>Описание цели работы</a:t>
            </a:r>
          </a:p>
          <a:p>
            <a:pPr marL="114300" lvl="1" indent="-34290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dirty="0" smtClean="0"/>
              <a:t>Задачи </a:t>
            </a:r>
            <a:r>
              <a:rPr lang="ru-RU" dirty="0"/>
              <a:t>работы:</a:t>
            </a:r>
          </a:p>
          <a:p>
            <a:pPr marL="114300" lvl="1" indent="-342900">
              <a:buFont typeface="Arial" panose="020B0604020202020204" pitchFamily="34" charset="0"/>
              <a:buChar char="•"/>
            </a:pPr>
            <a:r>
              <a:rPr lang="ru-RU" dirty="0"/>
              <a:t>Описание </a:t>
            </a:r>
            <a:r>
              <a:rPr lang="ru-RU" dirty="0" smtClean="0"/>
              <a:t>задач </a:t>
            </a:r>
            <a:r>
              <a:rPr lang="ru-RU" dirty="0"/>
              <a:t>работы</a:t>
            </a:r>
          </a:p>
          <a:p>
            <a:pPr lvl="1" indent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C1C1E4-1CCA-718C-91CA-48FD3AD2D5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EA26E81-5D99-401F-9AD1-5FF8433EBC9B}" type="slidenum">
              <a:rPr lang="ru-RU" smtClean="0"/>
              <a:pPr/>
              <a:t>4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963" y="1102659"/>
            <a:ext cx="113639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88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AB900-A180-74A7-E399-5631CB487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049" y="107576"/>
            <a:ext cx="9498839" cy="891709"/>
          </a:xfrm>
        </p:spPr>
        <p:txBody>
          <a:bodyPr>
            <a:normAutofit fontScale="90000"/>
          </a:bodyPr>
          <a:lstStyle/>
          <a:p>
            <a:r>
              <a:rPr lang="ru-RU" dirty="0"/>
              <a:t>Методы </a:t>
            </a:r>
            <a:r>
              <a:rPr lang="ru-RU" dirty="0" smtClean="0"/>
              <a:t>анализа / Описание установки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A75EB3-9868-2867-2A3F-33DFD5A663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3405" y="1309817"/>
            <a:ext cx="11527094" cy="1318053"/>
          </a:xfrm>
        </p:spPr>
        <p:txBody>
          <a:bodyPr/>
          <a:lstStyle/>
          <a:p>
            <a:pPr marL="114300" lvl="1" indent="-342900">
              <a:buFont typeface="Arial" panose="020B0604020202020204" pitchFamily="34" charset="0"/>
              <a:buChar char="•"/>
            </a:pPr>
            <a:r>
              <a:rPr lang="ru-RU" dirty="0"/>
              <a:t>Приводится схема эксперимента</a:t>
            </a:r>
          </a:p>
          <a:p>
            <a:pPr marL="114300" lvl="1" indent="-342900">
              <a:buFont typeface="Arial" panose="020B0604020202020204" pitchFamily="34" charset="0"/>
              <a:buChar char="•"/>
            </a:pPr>
            <a:r>
              <a:rPr lang="ru-RU" dirty="0"/>
              <a:t>Постановка задачи и начальные условия для написания кода и т.д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C1C1E4-1CCA-718C-91CA-48FD3AD2D5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EA26E81-5D99-401F-9AD1-5FF8433EBC9B}" type="slidenum">
              <a:rPr lang="ru-RU" smtClean="0"/>
              <a:pPr/>
              <a:t>5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963" y="1102659"/>
            <a:ext cx="113639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22" descr="C:\Users\Stepan\YandexDisk\Скриншоты\2016-04-04_11-28-5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790" y="3080236"/>
            <a:ext cx="5343525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1746"/>
          <a:stretch>
            <a:fillRect/>
          </a:stretch>
        </p:blipFill>
        <p:spPr bwMode="auto">
          <a:xfrm>
            <a:off x="7780774" y="3080236"/>
            <a:ext cx="362585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5"/>
          <p:cNvSpPr txBox="1">
            <a:spLocks noChangeArrowheads="1"/>
          </p:cNvSpPr>
          <p:nvPr/>
        </p:nvSpPr>
        <p:spPr bwMode="auto">
          <a:xfrm>
            <a:off x="8484068" y="2627870"/>
            <a:ext cx="22192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Фото установки</a:t>
            </a:r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366700" y="2636998"/>
            <a:ext cx="52583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Схема физического принципа анализа</a:t>
            </a:r>
          </a:p>
        </p:txBody>
      </p:sp>
    </p:spTree>
    <p:extLst>
      <p:ext uri="{BB962C8B-B14F-4D97-AF65-F5344CB8AC3E}">
        <p14:creationId xmlns:p14="http://schemas.microsoft.com/office/powerpoint/2010/main" val="393170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AB900-A180-74A7-E399-5631CB48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Описание эксперимента и т.д.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A75EB3-9868-2867-2A3F-33DFD5A663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521" y="1342367"/>
            <a:ext cx="6742214" cy="3138615"/>
          </a:xfrm>
        </p:spPr>
        <p:txBody>
          <a:bodyPr/>
          <a:lstStyle/>
          <a:p>
            <a:pPr marL="114300" lvl="1" indent="-342900">
              <a:buFont typeface="Arial" panose="020B0604020202020204" pitchFamily="34" charset="0"/>
              <a:buChar char="•"/>
            </a:pPr>
            <a:r>
              <a:rPr lang="ru-RU" dirty="0"/>
              <a:t>Измерение сечений методом многослойных образцов C-</a:t>
            </a:r>
            <a:r>
              <a:rPr lang="ru-RU" dirty="0" err="1"/>
              <a:t>Al</a:t>
            </a:r>
            <a:r>
              <a:rPr lang="ru-RU" dirty="0"/>
              <a:t>-</a:t>
            </a:r>
            <a:r>
              <a:rPr lang="ru-RU" dirty="0" err="1"/>
              <a:t>Au-Be</a:t>
            </a:r>
            <a:r>
              <a:rPr lang="ru-RU" dirty="0"/>
              <a:t>:</a:t>
            </a:r>
          </a:p>
          <a:p>
            <a:pPr marL="57150" lvl="2" indent="-285750">
              <a:buFont typeface="Arial" panose="020B0604020202020204" pitchFamily="34" charset="0"/>
              <a:buChar char="−"/>
            </a:pPr>
            <a:r>
              <a:rPr lang="ru-RU" dirty="0" smtClean="0"/>
              <a:t>С </a:t>
            </a:r>
            <a:r>
              <a:rPr lang="ru-RU" dirty="0"/>
              <a:t>– подложка из полированного пиролитического графита</a:t>
            </a:r>
          </a:p>
          <a:p>
            <a:pPr marL="57150" lvl="2" indent="-285750">
              <a:buFont typeface="Arial" panose="020B0604020202020204" pitchFamily="34" charset="0"/>
              <a:buChar char="−"/>
            </a:pPr>
            <a:r>
              <a:rPr lang="ru-RU" dirty="0" err="1"/>
              <a:t>Al</a:t>
            </a:r>
            <a:r>
              <a:rPr lang="ru-RU" dirty="0"/>
              <a:t> прослойка для отделения сигнала С от сигнала </a:t>
            </a:r>
            <a:r>
              <a:rPr lang="ru-RU" dirty="0" err="1"/>
              <a:t>Ве</a:t>
            </a:r>
            <a:r>
              <a:rPr lang="ru-RU" dirty="0"/>
              <a:t>. </a:t>
            </a:r>
          </a:p>
          <a:p>
            <a:pPr marL="57150" lvl="2" indent="-285750">
              <a:buFont typeface="Arial" panose="020B0604020202020204" pitchFamily="34" charset="0"/>
              <a:buChar char="−"/>
            </a:pPr>
            <a:r>
              <a:rPr lang="ru-RU" dirty="0" err="1"/>
              <a:t>Au</a:t>
            </a:r>
            <a:r>
              <a:rPr lang="ru-RU" dirty="0"/>
              <a:t> – реперный слой 8*10</a:t>
            </a:r>
            <a:r>
              <a:rPr lang="ru-RU" baseline="30000" dirty="0"/>
              <a:t>16</a:t>
            </a:r>
            <a:r>
              <a:rPr lang="ru-RU" dirty="0"/>
              <a:t> </a:t>
            </a:r>
            <a:r>
              <a:rPr lang="ru-RU" dirty="0" err="1"/>
              <a:t>ат</a:t>
            </a:r>
            <a:r>
              <a:rPr lang="ru-RU" dirty="0"/>
              <a:t>/см</a:t>
            </a:r>
            <a:r>
              <a:rPr lang="ru-RU" baseline="30000" dirty="0"/>
              <a:t>2</a:t>
            </a:r>
            <a:r>
              <a:rPr lang="ru-RU" dirty="0"/>
              <a:t>, рассеяние на котором </a:t>
            </a:r>
            <a:r>
              <a:rPr lang="ru-RU" dirty="0" err="1"/>
              <a:t>Резерфордосвкое</a:t>
            </a:r>
            <a:r>
              <a:rPr lang="ru-RU" dirty="0"/>
              <a:t> </a:t>
            </a:r>
          </a:p>
          <a:p>
            <a:pPr marL="57150" lvl="2" indent="-285750">
              <a:buFont typeface="Arial" panose="020B0604020202020204" pitchFamily="34" charset="0"/>
              <a:buChar char="−"/>
            </a:pPr>
            <a:r>
              <a:rPr lang="ru-RU" dirty="0" err="1"/>
              <a:t>Ве</a:t>
            </a:r>
            <a:r>
              <a:rPr lang="ru-RU" dirty="0"/>
              <a:t> – тонкий </a:t>
            </a:r>
            <a:r>
              <a:rPr lang="ru-RU" dirty="0" smtClean="0"/>
              <a:t>слой </a:t>
            </a:r>
            <a:r>
              <a:rPr lang="ru-RU" dirty="0"/>
              <a:t>(4*10</a:t>
            </a:r>
            <a:r>
              <a:rPr lang="ru-RU" baseline="30000" dirty="0"/>
              <a:t>18</a:t>
            </a:r>
            <a:r>
              <a:rPr lang="ru-RU" dirty="0"/>
              <a:t> </a:t>
            </a:r>
            <a:r>
              <a:rPr lang="ru-RU" dirty="0" err="1"/>
              <a:t>ат</a:t>
            </a:r>
            <a:r>
              <a:rPr lang="ru-RU" dirty="0"/>
              <a:t>/см</a:t>
            </a:r>
            <a:r>
              <a:rPr lang="ru-RU" baseline="30000" dirty="0"/>
              <a:t>2</a:t>
            </a:r>
            <a:r>
              <a:rPr lang="ru-RU" dirty="0"/>
              <a:t>) на </a:t>
            </a:r>
            <a:r>
              <a:rPr lang="ru-RU" dirty="0" smtClean="0"/>
              <a:t>поверхности</a:t>
            </a:r>
          </a:p>
          <a:p>
            <a:pPr marL="114300" lvl="2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Толщина </a:t>
            </a:r>
            <a:r>
              <a:rPr lang="ru-RU" sz="2000" dirty="0" err="1">
                <a:solidFill>
                  <a:schemeClr val="tx1"/>
                </a:solidFill>
              </a:rPr>
              <a:t>Al</a:t>
            </a:r>
            <a:r>
              <a:rPr lang="ru-RU" sz="2000" dirty="0">
                <a:solidFill>
                  <a:schemeClr val="tx1"/>
                </a:solidFill>
              </a:rPr>
              <a:t> рассчитана, чтобы  не перекрывались сигналы </a:t>
            </a:r>
            <a:r>
              <a:rPr lang="ru-RU" sz="2000" dirty="0" err="1">
                <a:solidFill>
                  <a:schemeClr val="tx1"/>
                </a:solidFill>
              </a:rPr>
              <a:t>Be</a:t>
            </a:r>
            <a:r>
              <a:rPr lang="ru-RU" sz="2000" dirty="0">
                <a:solidFill>
                  <a:schemeClr val="tx1"/>
                </a:solidFill>
              </a:rPr>
              <a:t> и С </a:t>
            </a:r>
            <a:r>
              <a:rPr lang="ru-RU" sz="2000" dirty="0" smtClean="0">
                <a:solidFill>
                  <a:schemeClr val="tx1"/>
                </a:solidFill>
              </a:rPr>
              <a:t>подложки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C1C1E4-1CCA-718C-91CA-48FD3AD2D5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EA26E81-5D99-401F-9AD1-5FF8433EBC9B}" type="slidenum">
              <a:rPr lang="ru-RU" smtClean="0"/>
              <a:pPr/>
              <a:t>6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963" y="1102659"/>
            <a:ext cx="113639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34963" y="3984897"/>
                <a:ext cx="2942759" cy="860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р</m:t>
                          </m:r>
                        </m:sub>
                      </m:sSub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р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𝐴𝑢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𝐴𝑢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𝐵𝑒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𝐴𝑢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63" y="3984897"/>
                <a:ext cx="2942759" cy="8603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23" descr="C:\Users\Stepan\OneDrive\диссертация\метод анализа\Alpha sig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0930" y="2127859"/>
            <a:ext cx="4983637" cy="338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5"/>
          <p:cNvSpPr txBox="1">
            <a:spLocks noChangeArrowheads="1"/>
          </p:cNvSpPr>
          <p:nvPr/>
        </p:nvSpPr>
        <p:spPr bwMode="auto">
          <a:xfrm>
            <a:off x="7676006" y="1192905"/>
            <a:ext cx="34456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Типичный спектр </a:t>
            </a:r>
          </a:p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исследованного образца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4314" y="4845261"/>
            <a:ext cx="49350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</a:t>
            </a:r>
            <a:r>
              <a:rPr lang="ru-RU" baseline="-25000" dirty="0" smtClean="0"/>
              <a:t>р </a:t>
            </a:r>
            <a:r>
              <a:rPr lang="ru-RU" dirty="0" smtClean="0"/>
              <a:t>– сечение реакции</a:t>
            </a:r>
          </a:p>
          <a:p>
            <a:r>
              <a:rPr lang="el-GR" dirty="0" smtClean="0"/>
              <a:t>σ</a:t>
            </a:r>
            <a:r>
              <a:rPr lang="en-US" baseline="-25000" dirty="0" smtClean="0"/>
              <a:t>Au</a:t>
            </a:r>
            <a:r>
              <a:rPr lang="ru-RU" dirty="0" smtClean="0"/>
              <a:t> – сечение рассеяния на золоте (Резерфорд)</a:t>
            </a:r>
          </a:p>
          <a:p>
            <a:r>
              <a:rPr lang="en-US" dirty="0" smtClean="0"/>
              <a:t>N</a:t>
            </a:r>
            <a:r>
              <a:rPr lang="en-US" baseline="-25000" dirty="0" smtClean="0"/>
              <a:t>p</a:t>
            </a:r>
            <a:r>
              <a:rPr lang="en-US" dirty="0" smtClean="0"/>
              <a:t> - </a:t>
            </a:r>
            <a:r>
              <a:rPr lang="ru-RU" dirty="0" smtClean="0"/>
              <a:t>Интеграл пика реакции</a:t>
            </a:r>
          </a:p>
          <a:p>
            <a:r>
              <a:rPr lang="en-US" dirty="0" err="1" smtClean="0"/>
              <a:t>N</a:t>
            </a:r>
            <a:r>
              <a:rPr lang="en-US" baseline="-25000" dirty="0" err="1" smtClean="0"/>
              <a:t>Au</a:t>
            </a:r>
            <a:r>
              <a:rPr lang="en-US" baseline="-25000" dirty="0" smtClean="0"/>
              <a:t> </a:t>
            </a:r>
            <a:r>
              <a:rPr lang="en-US" dirty="0" smtClean="0"/>
              <a:t> - </a:t>
            </a:r>
            <a:r>
              <a:rPr lang="ru-RU" dirty="0" smtClean="0"/>
              <a:t>Интеграл пика з</a:t>
            </a:r>
            <a:r>
              <a:rPr lang="en-US" dirty="0"/>
              <a:t>o</a:t>
            </a:r>
            <a:r>
              <a:rPr lang="ru-RU" dirty="0" smtClean="0"/>
              <a:t>лота</a:t>
            </a:r>
          </a:p>
          <a:p>
            <a:r>
              <a:rPr lang="el-GR" dirty="0" smtClean="0"/>
              <a:t>ρ</a:t>
            </a:r>
            <a:r>
              <a:rPr lang="en-US" baseline="-25000" dirty="0" smtClean="0"/>
              <a:t>Be</a:t>
            </a:r>
            <a:r>
              <a:rPr lang="ru-RU" dirty="0" smtClean="0"/>
              <a:t> – поверхностная плотность бериллия</a:t>
            </a:r>
          </a:p>
          <a:p>
            <a:r>
              <a:rPr lang="el-GR" dirty="0" smtClean="0"/>
              <a:t>ρ</a:t>
            </a:r>
            <a:r>
              <a:rPr lang="ru-RU" dirty="0" smtClean="0"/>
              <a:t> </a:t>
            </a:r>
            <a:r>
              <a:rPr lang="en-US" baseline="-25000" dirty="0" smtClean="0"/>
              <a:t>Au</a:t>
            </a:r>
            <a:r>
              <a:rPr lang="ru-RU" dirty="0" smtClean="0"/>
              <a:t>– поверхностная плотность золота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84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AB900-A180-74A7-E399-5631CB48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результаты исследования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A75EB3-9868-2867-2A3F-33DFD5A663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3405" y="1326293"/>
            <a:ext cx="11527094" cy="4109884"/>
          </a:xfrm>
        </p:spPr>
        <p:txBody>
          <a:bodyPr/>
          <a:lstStyle/>
          <a:p>
            <a:pPr lvl="1"/>
            <a:r>
              <a:rPr lang="ru-RU" dirty="0" smtClean="0"/>
              <a:t>Приводятся </a:t>
            </a:r>
            <a:r>
              <a:rPr lang="ru-RU" dirty="0"/>
              <a:t>графики, фотографии и т.д.</a:t>
            </a:r>
          </a:p>
          <a:p>
            <a:pPr lvl="1"/>
            <a:r>
              <a:rPr lang="ru-RU" dirty="0"/>
              <a:t>Можно дать сравнение полученных результатов с другими научными </a:t>
            </a:r>
            <a:r>
              <a:rPr lang="ru-RU" dirty="0" smtClean="0"/>
              <a:t>группами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C1C1E4-1CCA-718C-91CA-48FD3AD2D5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EA26E81-5D99-401F-9AD1-5FF8433EBC9B}" type="slidenum">
              <a:rPr lang="ru-RU" smtClean="0"/>
              <a:pPr/>
              <a:t>7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963" y="1102659"/>
            <a:ext cx="113639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2299" y="2613328"/>
            <a:ext cx="4088392" cy="39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316" y="2613328"/>
            <a:ext cx="4931111" cy="369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1955343" y="2151366"/>
            <a:ext cx="1808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baseline="30000" dirty="0">
                <a:latin typeface="Calibri" pitchFamily="34" charset="0"/>
              </a:rPr>
              <a:t>9</a:t>
            </a:r>
            <a:r>
              <a:rPr lang="en-US" sz="2400" b="1" dirty="0">
                <a:latin typeface="Calibri" pitchFamily="34" charset="0"/>
              </a:rPr>
              <a:t>Be(</a:t>
            </a:r>
            <a:r>
              <a:rPr lang="en-US" sz="2400" b="1" dirty="0" err="1">
                <a:latin typeface="Calibri" pitchFamily="34" charset="0"/>
              </a:rPr>
              <a:t>p,d</a:t>
            </a:r>
            <a:r>
              <a:rPr lang="ru-RU" sz="2400" b="1" baseline="-25000" dirty="0">
                <a:latin typeface="Calibri" pitchFamily="34" charset="0"/>
              </a:rPr>
              <a:t>0</a:t>
            </a:r>
            <a:r>
              <a:rPr lang="en-US" sz="2400" b="1" dirty="0">
                <a:latin typeface="Calibri" pitchFamily="34" charset="0"/>
              </a:rPr>
              <a:t>)</a:t>
            </a:r>
            <a:r>
              <a:rPr lang="en-US" sz="2400" b="1" baseline="30000" dirty="0">
                <a:latin typeface="Calibri" pitchFamily="34" charset="0"/>
              </a:rPr>
              <a:t>8</a:t>
            </a:r>
            <a:r>
              <a:rPr lang="en-US" sz="2400" b="1" dirty="0">
                <a:latin typeface="Calibri" pitchFamily="34" charset="0"/>
              </a:rPr>
              <a:t>Be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6885079" y="2085322"/>
            <a:ext cx="1652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baseline="30000" dirty="0">
                <a:latin typeface="Calibri" pitchFamily="34" charset="0"/>
              </a:rPr>
              <a:t>9</a:t>
            </a:r>
            <a:r>
              <a:rPr lang="en-US" sz="2400" b="1" dirty="0">
                <a:latin typeface="Calibri" pitchFamily="34" charset="0"/>
              </a:rPr>
              <a:t>Be(</a:t>
            </a:r>
            <a:r>
              <a:rPr lang="en-US" sz="2400" b="1" dirty="0" err="1">
                <a:latin typeface="Calibri" pitchFamily="34" charset="0"/>
              </a:rPr>
              <a:t>p,p</a:t>
            </a:r>
            <a:r>
              <a:rPr lang="en-US" sz="2400" b="1" dirty="0">
                <a:latin typeface="Calibri" pitchFamily="34" charset="0"/>
              </a:rPr>
              <a:t>)</a:t>
            </a:r>
            <a:r>
              <a:rPr lang="en-US" sz="2400" b="1" baseline="30000" dirty="0">
                <a:latin typeface="Calibri" pitchFamily="34" charset="0"/>
              </a:rPr>
              <a:t>9</a:t>
            </a:r>
            <a:r>
              <a:rPr lang="en-US" sz="2400" b="1" dirty="0">
                <a:latin typeface="Calibri" pitchFamily="34" charset="0"/>
              </a:rPr>
              <a:t>Be</a:t>
            </a:r>
            <a:endParaRPr lang="ru-RU" sz="2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23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AB900-A180-74A7-E399-5631CB48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A75EB3-9868-2867-2A3F-33DFD5A663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1455300"/>
            <a:ext cx="11527094" cy="4109884"/>
          </a:xfrm>
        </p:spPr>
        <p:txBody>
          <a:bodyPr/>
          <a:lstStyle/>
          <a:p>
            <a:pPr marL="114300" lvl="1" indent="-342900">
              <a:buFont typeface="Arial" panose="020B0604020202020204" pitchFamily="34" charset="0"/>
              <a:buChar char="•"/>
            </a:pPr>
            <a:r>
              <a:rPr lang="ru-RU" dirty="0" smtClean="0"/>
              <a:t>Исследования </a:t>
            </a:r>
            <a:r>
              <a:rPr lang="ru-RU" dirty="0"/>
              <a:t>показали…</a:t>
            </a:r>
          </a:p>
          <a:p>
            <a:pPr marL="114300" lvl="1" indent="-342900">
              <a:buFont typeface="Arial" panose="020B0604020202020204" pitchFamily="34" charset="0"/>
              <a:buChar char="•"/>
            </a:pPr>
            <a:r>
              <a:rPr lang="ru-RU" dirty="0"/>
              <a:t>Было обнаружено…</a:t>
            </a:r>
          </a:p>
          <a:p>
            <a:pPr marL="114300" lvl="1" indent="-342900">
              <a:buFont typeface="Arial" panose="020B0604020202020204" pitchFamily="34" charset="0"/>
              <a:buChar char="•"/>
            </a:pPr>
            <a:r>
              <a:rPr lang="ru-RU" dirty="0"/>
              <a:t>Было разработано и </a:t>
            </a:r>
            <a:r>
              <a:rPr lang="ru-RU" dirty="0" err="1" smtClean="0"/>
              <a:t>т.д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C1C1E4-1CCA-718C-91CA-48FD3AD2D5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EA26E81-5D99-401F-9AD1-5FF8433EBC9B}" type="slidenum">
              <a:rPr lang="ru-RU" smtClean="0"/>
              <a:pPr/>
              <a:t>8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963" y="1102659"/>
            <a:ext cx="113639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08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AB900-A180-74A7-E399-5631CB487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960" y="25060"/>
            <a:ext cx="9264175" cy="891709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Проведение дальнейших исследований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A75EB3-9868-2867-2A3F-33DFD5A663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Образец подзаголовка</a:t>
            </a:r>
          </a:p>
          <a:p>
            <a:pPr lvl="1"/>
            <a:r>
              <a:rPr lang="ru-RU" dirty="0"/>
              <a:t>Образец основного текста</a:t>
            </a:r>
          </a:p>
          <a:p>
            <a:pPr lvl="2"/>
            <a:r>
              <a:rPr lang="ru-RU" dirty="0"/>
              <a:t>Образец дополнительного текста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C1C1E4-1CCA-718C-91CA-48FD3AD2D5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EA26E81-5D99-401F-9AD1-5FF8433EBC9B}" type="slidenum">
              <a:rPr lang="ru-RU" smtClean="0"/>
              <a:pPr/>
              <a:t>9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963" y="1102659"/>
            <a:ext cx="113639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2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308</Words>
  <Application>Microsoft Office PowerPoint</Application>
  <PresentationFormat>Произвольный</PresentationFormat>
  <Paragraphs>69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НАЗВАНИЕ РАБОТЫ</vt:lpstr>
      <vt:lpstr>Актуальность</vt:lpstr>
      <vt:lpstr>Актуальность</vt:lpstr>
      <vt:lpstr>Цель работы</vt:lpstr>
      <vt:lpstr>Методы анализа / Описание установки</vt:lpstr>
      <vt:lpstr>Описание эксперимента и т.д.</vt:lpstr>
      <vt:lpstr>Основные результаты исследования</vt:lpstr>
      <vt:lpstr>ВЫВОДЫ</vt:lpstr>
      <vt:lpstr>Проведение дальнейших исследований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РАБОТЫ</dc:title>
  <dc:creator>Анна Жукулова</dc:creator>
  <cp:lastModifiedBy>ША</cp:lastModifiedBy>
  <cp:revision>11</cp:revision>
  <dcterms:created xsi:type="dcterms:W3CDTF">2026-05-07T11:51:42Z</dcterms:created>
  <dcterms:modified xsi:type="dcterms:W3CDTF">2026-05-19T15:58:54Z</dcterms:modified>
</cp:coreProperties>
</file>