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5" r:id="rId5"/>
    <p:sldId id="264" r:id="rId6"/>
    <p:sldId id="263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38A964-BFD7-4470-A8B5-4529F2C8FFDD}">
          <p14:sldIdLst>
            <p14:sldId id="259"/>
            <p14:sldId id="260"/>
            <p14:sldId id="261"/>
            <p14:sldId id="265"/>
            <p14:sldId id="264"/>
            <p14:sldId id="263"/>
          </p14:sldIdLst>
        </p14:section>
        <p14:section name="Раздел без заголовка" id="{92C57213-E3FF-4E53-91D2-FD2C5A511A2D}">
          <p14:sldIdLst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F1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3ADF7-5357-4610-A6DB-2F3A7C9CE0E5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3FDF-490D-4B98-AB2D-66FD0C80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4FE9FC-3B84-E0F3-96E3-7CEA540F8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" y="225878"/>
            <a:ext cx="1459527" cy="690768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57316" b="31569"/>
          <a:stretch/>
        </p:blipFill>
        <p:spPr>
          <a:xfrm>
            <a:off x="9536575" y="12334"/>
            <a:ext cx="2524778" cy="10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68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658EA0D-2DC4-DA94-FE90-CF4D36CDBA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192374-713F-70D4-C8BD-CAE1ADF2A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84" y="-254492"/>
            <a:ext cx="3056562" cy="1698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673794-1655-0952-422E-73988B474D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25876"/>
            <a:ext cx="1459529" cy="6907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1D601-4A8C-2C4D-2A9B-F2B394E55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9944" y="1897625"/>
            <a:ext cx="11527094" cy="1995359"/>
          </a:xfr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4DC8137-E6CD-8D3E-ED46-F8024ABACC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4025481"/>
            <a:ext cx="11527094" cy="1560573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B1595934-EEEA-9EFA-61F9-5F52EA7B7D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9943" y="6154994"/>
            <a:ext cx="5766057" cy="334706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>
              <a:buNone/>
              <a:defRPr sz="2000"/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2"/>
            <a:r>
              <a:rPr lang="ru-RU" dirty="0"/>
              <a:t>Город, год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AD985993-DBBE-B9B5-1019-6AAA89D13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94961"/>
            <a:ext cx="11527094" cy="570167"/>
          </a:xfrm>
        </p:spPr>
        <p:txBody>
          <a:bodyPr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0">
              <a:buNone/>
              <a:defRPr sz="2000">
                <a:solidFill>
                  <a:schemeClr val="bg1"/>
                </a:solidFill>
              </a:defRPr>
            </a:lvl2pPr>
            <a:lvl3pPr marL="0">
              <a:buNone/>
              <a:defRPr sz="1600">
                <a:solidFill>
                  <a:srgbClr val="CCCC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96601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2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69201-08C5-17A2-311E-87DA527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6" y="107576"/>
            <a:ext cx="9130552" cy="891709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lang="ru-RU" sz="4000" b="1" kern="1200" baseline="0" dirty="0">
                <a:solidFill>
                  <a:srgbClr val="6F15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14">
            <a:extLst>
              <a:ext uri="{FF2B5EF4-FFF2-40B4-BE49-F238E27FC236}">
                <a16:creationId xmlns:a16="http://schemas.microsoft.com/office/drawing/2014/main" xmlns="" id="{8E0B80A6-2DC5-57A4-97EF-9FE8AC6B6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828801"/>
            <a:ext cx="11527094" cy="4109884"/>
          </a:xfrm>
        </p:spPr>
        <p:txBody>
          <a:bodyPr/>
          <a:lstStyle>
            <a:lvl1pPr>
              <a:buNone/>
              <a:defRPr sz="2400" b="1">
                <a:solidFill>
                  <a:srgbClr val="6F15E6"/>
                </a:solidFill>
              </a:defRPr>
            </a:lvl1pPr>
            <a:lvl2pPr marL="0">
              <a:buNone/>
              <a:defRPr sz="2000"/>
            </a:lvl2pPr>
            <a:lvl3pPr marL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C6526DF1-C7DF-E0CD-8F4E-F885EF94AB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89888" y="6124575"/>
            <a:ext cx="943232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A26E81-5D99-401F-9AD1-5FF8433EBC9B}" type="slidenum">
              <a:rPr lang="ru-RU" smtClean="0"/>
              <a:pPr/>
              <a:t>‹#›</a:t>
            </a:fld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8B061BF-ADD4-C111-0522-D4FC99473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3" y="210950"/>
            <a:ext cx="1130767" cy="53517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40784" r="73235" b="31569"/>
          <a:stretch/>
        </p:blipFill>
        <p:spPr>
          <a:xfrm>
            <a:off x="10869574" y="27924"/>
            <a:ext cx="1265747" cy="9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669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 xmlns="">
        <p15:guide id="1" orient="horz" pos="4088" userDrawn="1">
          <p15:clr>
            <a:srgbClr val="FBAE40"/>
          </p15:clr>
        </p15:guide>
        <p15:guide id="2" orient="horz" pos="232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47F688-5DC5-6A1C-745E-296C04EE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810A05-C75C-1692-E965-B3844738D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0547A0-E376-5117-B88B-02FB4B92A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85DB-52F2-4129-A30F-BE01468ED02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1AA07D-25B2-7306-2993-2C4082106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FB5A04-349B-42B5-806C-7635482F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6E81-5D99-401F-9AD1-5FF8433EB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CB2C3C-75CF-3180-03F5-7035B7213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РАБОТЫ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493AFC-510E-50E0-A1F5-8A0E3BE74D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Фамилия Имя Отчество</a:t>
            </a:r>
          </a:p>
          <a:p>
            <a:pPr lvl="1"/>
            <a:r>
              <a:rPr lang="ru-RU" dirty="0"/>
              <a:t>Научный руководитель: степень, должность И.О. Фамилия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A0585F-2F9F-BF93-6DFE-D862306B5D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2"/>
            <a:r>
              <a:rPr lang="ru-RU" dirty="0"/>
              <a:t>Москва, 2026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80816A-0629-2661-20A6-8B2896287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1188" y="1327458"/>
            <a:ext cx="7167284" cy="570167"/>
          </a:xfrm>
        </p:spPr>
        <p:txBody>
          <a:bodyPr>
            <a:normAutofit/>
          </a:bodyPr>
          <a:lstStyle/>
          <a:p>
            <a:pPr lvl="2" algn="ctr"/>
            <a:r>
              <a:rPr lang="ru-RU" dirty="0"/>
              <a:t>Презентация по материалам учебной практики</a:t>
            </a:r>
            <a:br>
              <a:rPr lang="ru-RU" dirty="0"/>
            </a:br>
            <a:r>
              <a:rPr lang="ru-RU" dirty="0"/>
              <a:t>(научно-исследовательской работы, основы физики плазмы)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6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828801"/>
            <a:ext cx="4772496" cy="4109884"/>
          </a:xfrm>
        </p:spPr>
        <p:txBody>
          <a:bodyPr>
            <a:normAutofit fontScale="92500" lnSpcReduction="10000"/>
          </a:bodyPr>
          <a:lstStyle/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Основные </a:t>
            </a:r>
            <a:r>
              <a:rPr lang="ru-RU" dirty="0"/>
              <a:t>положения определяющие актуальность темы исследования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Можно сделать несколько слайдов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Тест в презентации должен быть хорошо читаемым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Все иллюстрации должны иметь подписи</a:t>
            </a:r>
          </a:p>
          <a:p>
            <a:pPr marL="1143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У всех графиков должны хорошо читаться шкалы и </a:t>
            </a:r>
            <a:r>
              <a:rPr lang="ru-RU" dirty="0" smtClean="0"/>
              <a:t>подписи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4963" y="5938685"/>
            <a:ext cx="3176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indent="-228600">
              <a:lnSpc>
                <a:spcPct val="90000"/>
              </a:lnSpc>
              <a:spcBef>
                <a:spcPts val="500"/>
              </a:spcBef>
            </a:pPr>
            <a:r>
              <a:rPr lang="ru-RU" sz="15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дополнительного текста</a:t>
            </a:r>
            <a:endParaRPr lang="ru-RU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0264" y="2810391"/>
            <a:ext cx="5164522" cy="33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601800" y="1739079"/>
            <a:ext cx="25608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Углеродная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стенка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(до 2010 года)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9034178" y="1739080"/>
            <a:ext cx="2898942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ИТЭР-подобная стенка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(с 2011 года)</a:t>
            </a:r>
          </a:p>
        </p:txBody>
      </p:sp>
    </p:spTree>
    <p:extLst>
      <p:ext uri="{BB962C8B-B14F-4D97-AF65-F5344CB8AC3E}">
        <p14:creationId xmlns:p14="http://schemas.microsoft.com/office/powerpoint/2010/main" val="41758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 работы:</a:t>
            </a:r>
            <a:endParaRPr lang="ru-RU" dirty="0"/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Описание цели работы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Задачи </a:t>
            </a:r>
            <a:r>
              <a:rPr lang="ru-RU" dirty="0"/>
              <a:t>работы: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Описание </a:t>
            </a:r>
            <a:r>
              <a:rPr lang="ru-RU" dirty="0" smtClean="0"/>
              <a:t>задач </a:t>
            </a:r>
            <a:r>
              <a:rPr lang="ru-RU" dirty="0"/>
              <a:t>работы</a:t>
            </a:r>
          </a:p>
          <a:p>
            <a:pPr lvl="1" indent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049" y="107576"/>
            <a:ext cx="9498839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</a:t>
            </a:r>
            <a:r>
              <a:rPr lang="ru-RU" dirty="0" smtClean="0"/>
              <a:t>анализа / Описание установки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09817"/>
            <a:ext cx="11527094" cy="1318053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Приводится схема эксперимента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Постановка задачи и начальные условия для написания кода и т.д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22" descr="C:\Users\Stepan\YandexDisk\Скриншоты\2016-04-04_11-28-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90" y="3080236"/>
            <a:ext cx="53435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746"/>
          <a:stretch>
            <a:fillRect/>
          </a:stretch>
        </p:blipFill>
        <p:spPr bwMode="auto">
          <a:xfrm>
            <a:off x="7780774" y="3080236"/>
            <a:ext cx="36258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8484068" y="2627870"/>
            <a:ext cx="22192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Фото установки</a:t>
            </a: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366700" y="2636998"/>
            <a:ext cx="52583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Схема физического принципа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9317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эксперимента и т.д.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521" y="1342367"/>
            <a:ext cx="6742214" cy="3138615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Измерение сечений методом многослойных образцов C-</a:t>
            </a:r>
            <a:r>
              <a:rPr lang="ru-RU" dirty="0" err="1"/>
              <a:t>Al</a:t>
            </a:r>
            <a:r>
              <a:rPr lang="ru-RU" dirty="0"/>
              <a:t>-</a:t>
            </a:r>
            <a:r>
              <a:rPr lang="ru-RU" dirty="0" err="1"/>
              <a:t>Au-Be</a:t>
            </a:r>
            <a:r>
              <a:rPr lang="ru-RU" dirty="0"/>
              <a:t>: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smtClean="0"/>
              <a:t>С </a:t>
            </a:r>
            <a:r>
              <a:rPr lang="ru-RU" dirty="0"/>
              <a:t>– подложка из полированного пиролитического графита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Al</a:t>
            </a:r>
            <a:r>
              <a:rPr lang="ru-RU" dirty="0"/>
              <a:t> прослойка для отделения сигнала С от сигнала </a:t>
            </a:r>
            <a:r>
              <a:rPr lang="ru-RU" dirty="0" err="1"/>
              <a:t>Ве</a:t>
            </a:r>
            <a:r>
              <a:rPr lang="ru-RU" dirty="0"/>
              <a:t>.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Au</a:t>
            </a:r>
            <a:r>
              <a:rPr lang="ru-RU" dirty="0"/>
              <a:t> – реперный слой 8*10</a:t>
            </a:r>
            <a:r>
              <a:rPr lang="ru-RU" baseline="30000" dirty="0"/>
              <a:t>16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, рассеяние на котором </a:t>
            </a:r>
            <a:r>
              <a:rPr lang="ru-RU" dirty="0" err="1"/>
              <a:t>Резерфордосвкое</a:t>
            </a:r>
            <a:r>
              <a:rPr lang="ru-RU" dirty="0"/>
              <a:t> </a:t>
            </a:r>
          </a:p>
          <a:p>
            <a:pPr marL="57150" lvl="2" indent="-285750">
              <a:buFont typeface="Arial" panose="020B0604020202020204" pitchFamily="34" charset="0"/>
              <a:buChar char="−"/>
            </a:pPr>
            <a:r>
              <a:rPr lang="ru-RU" dirty="0" err="1"/>
              <a:t>Ве</a:t>
            </a:r>
            <a:r>
              <a:rPr lang="ru-RU" dirty="0"/>
              <a:t> – тонкий </a:t>
            </a:r>
            <a:r>
              <a:rPr lang="ru-RU" dirty="0" smtClean="0"/>
              <a:t>слой </a:t>
            </a:r>
            <a:r>
              <a:rPr lang="ru-RU" dirty="0"/>
              <a:t>(4*10</a:t>
            </a:r>
            <a:r>
              <a:rPr lang="ru-RU" baseline="30000" dirty="0"/>
              <a:t>18</a:t>
            </a:r>
            <a:r>
              <a:rPr lang="ru-RU" dirty="0"/>
              <a:t> </a:t>
            </a:r>
            <a:r>
              <a:rPr lang="ru-RU" dirty="0" err="1"/>
              <a:t>ат</a:t>
            </a:r>
            <a:r>
              <a:rPr lang="ru-RU" dirty="0"/>
              <a:t>/см</a:t>
            </a:r>
            <a:r>
              <a:rPr lang="ru-RU" baseline="30000" dirty="0"/>
              <a:t>2</a:t>
            </a:r>
            <a:r>
              <a:rPr lang="ru-RU" dirty="0"/>
              <a:t>) на </a:t>
            </a:r>
            <a:r>
              <a:rPr lang="ru-RU" dirty="0" smtClean="0"/>
              <a:t>поверхности</a:t>
            </a:r>
          </a:p>
          <a:p>
            <a:pPr marL="114300" lvl="2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Толщина </a:t>
            </a:r>
            <a:r>
              <a:rPr lang="ru-RU" sz="2000" dirty="0" err="1">
                <a:solidFill>
                  <a:schemeClr val="tx1"/>
                </a:solidFill>
              </a:rPr>
              <a:t>Al</a:t>
            </a:r>
            <a:r>
              <a:rPr lang="ru-RU" sz="2000" dirty="0">
                <a:solidFill>
                  <a:schemeClr val="tx1"/>
                </a:solidFill>
              </a:rPr>
              <a:t> рассчитана, чтобы  не перекрывались сигналы </a:t>
            </a:r>
            <a:r>
              <a:rPr lang="ru-RU" sz="2000" dirty="0" err="1">
                <a:solidFill>
                  <a:schemeClr val="tx1"/>
                </a:solidFill>
              </a:rPr>
              <a:t>Be</a:t>
            </a:r>
            <a:r>
              <a:rPr lang="ru-RU" sz="2000" dirty="0">
                <a:solidFill>
                  <a:schemeClr val="tx1"/>
                </a:solidFill>
              </a:rPr>
              <a:t> и С </a:t>
            </a:r>
            <a:r>
              <a:rPr lang="ru-RU" sz="2000" dirty="0" smtClean="0">
                <a:solidFill>
                  <a:schemeClr val="tx1"/>
                </a:solidFill>
              </a:rPr>
              <a:t>подложки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𝐴𝑢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3984897"/>
                <a:ext cx="2942759" cy="860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23" descr="C:\Users\Stepan\OneDrive\диссертация\метод анализа\Alpha sig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0930" y="2127859"/>
            <a:ext cx="4983637" cy="33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7676006" y="1192905"/>
            <a:ext cx="3445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Типичный спектр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исследованного образца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314" y="4845261"/>
            <a:ext cx="49350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ru-RU" baseline="-25000" dirty="0" smtClean="0"/>
              <a:t>р </a:t>
            </a:r>
            <a:r>
              <a:rPr lang="ru-RU" dirty="0" smtClean="0"/>
              <a:t>– сечение реакции</a:t>
            </a:r>
          </a:p>
          <a:p>
            <a:r>
              <a:rPr lang="el-GR" dirty="0" smtClean="0"/>
              <a:t>σ</a:t>
            </a:r>
            <a:r>
              <a:rPr lang="en-US" baseline="-25000" dirty="0" smtClean="0"/>
              <a:t>Au</a:t>
            </a:r>
            <a:r>
              <a:rPr lang="ru-RU" dirty="0" smtClean="0"/>
              <a:t> – сечение рассеяния на золоте (Резерфорд)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r>
              <a:rPr lang="en-US" dirty="0" smtClean="0"/>
              <a:t> - </a:t>
            </a:r>
            <a:r>
              <a:rPr lang="ru-RU" dirty="0" smtClean="0"/>
              <a:t>Интеграл пика реакции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Интеграл пика з</a:t>
            </a:r>
            <a:r>
              <a:rPr lang="en-US" dirty="0"/>
              <a:t>o</a:t>
            </a:r>
            <a:r>
              <a:rPr lang="ru-RU" dirty="0" smtClean="0"/>
              <a:t>лота</a:t>
            </a:r>
          </a:p>
          <a:p>
            <a:r>
              <a:rPr lang="el-GR" dirty="0" smtClean="0"/>
              <a:t>ρ</a:t>
            </a:r>
            <a:r>
              <a:rPr lang="en-US" baseline="-25000" dirty="0" smtClean="0"/>
              <a:t>Be</a:t>
            </a:r>
            <a:r>
              <a:rPr lang="ru-RU" dirty="0" smtClean="0"/>
              <a:t> – поверхностная плотность бериллия</a:t>
            </a:r>
          </a:p>
          <a:p>
            <a:r>
              <a:rPr lang="el-GR" dirty="0" smtClean="0"/>
              <a:t>ρ</a:t>
            </a:r>
            <a:r>
              <a:rPr lang="ru-RU" dirty="0" smtClean="0"/>
              <a:t> </a:t>
            </a:r>
            <a:r>
              <a:rPr lang="en-US" baseline="-25000" dirty="0" smtClean="0"/>
              <a:t>Au</a:t>
            </a:r>
            <a:r>
              <a:rPr lang="ru-RU" dirty="0" smtClean="0"/>
              <a:t>– поверхностная плотность золота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результаты исследования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405" y="1326293"/>
            <a:ext cx="11527094" cy="4109884"/>
          </a:xfrm>
        </p:spPr>
        <p:txBody>
          <a:bodyPr/>
          <a:lstStyle/>
          <a:p>
            <a:pPr lvl="1"/>
            <a:r>
              <a:rPr lang="ru-RU" dirty="0" smtClean="0"/>
              <a:t>Приводятся </a:t>
            </a:r>
            <a:r>
              <a:rPr lang="ru-RU" dirty="0"/>
              <a:t>графики, фотографии и т.д.</a:t>
            </a:r>
          </a:p>
          <a:p>
            <a:pPr lvl="1"/>
            <a:r>
              <a:rPr lang="ru-RU" dirty="0"/>
              <a:t>Можно дать сравнение полученных результатов с другими научными </a:t>
            </a:r>
            <a:r>
              <a:rPr lang="ru-RU" dirty="0" smtClean="0"/>
              <a:t>группами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299" y="2613328"/>
            <a:ext cx="4088392" cy="39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6" y="2613328"/>
            <a:ext cx="4931111" cy="36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955343" y="2151366"/>
            <a:ext cx="1808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p,d</a:t>
            </a:r>
            <a:r>
              <a:rPr lang="ru-RU" sz="2400" b="1" baseline="-25000" dirty="0">
                <a:latin typeface="Calibri" pitchFamily="34" charset="0"/>
              </a:rPr>
              <a:t>0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8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6885079" y="2085322"/>
            <a:ext cx="165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Be(</a:t>
            </a:r>
            <a:r>
              <a:rPr lang="en-US" sz="2400" b="1" dirty="0" err="1">
                <a:latin typeface="Calibri" pitchFamily="34" charset="0"/>
              </a:rPr>
              <a:t>p,p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b="1" baseline="30000" dirty="0">
                <a:latin typeface="Calibri" pitchFamily="34" charset="0"/>
              </a:rPr>
              <a:t>9</a:t>
            </a:r>
            <a:r>
              <a:rPr lang="en-US" sz="2400" b="1" dirty="0">
                <a:latin typeface="Calibri" pitchFamily="34" charset="0"/>
              </a:rPr>
              <a:t>Be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1455300"/>
            <a:ext cx="11527094" cy="4109884"/>
          </a:xfrm>
        </p:spPr>
        <p:txBody>
          <a:bodyPr/>
          <a:lstStyle/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Исследования </a:t>
            </a:r>
            <a:r>
              <a:rPr lang="ru-RU" dirty="0"/>
              <a:t>показали…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обнаружено…</a:t>
            </a:r>
          </a:p>
          <a:p>
            <a:pPr marL="114300" lvl="1" indent="-342900">
              <a:buFont typeface="Arial" panose="020B0604020202020204" pitchFamily="34" charset="0"/>
              <a:buChar char="•"/>
            </a:pPr>
            <a:r>
              <a:rPr lang="ru-RU" dirty="0"/>
              <a:t>Было разработано и </a:t>
            </a:r>
            <a:r>
              <a:rPr lang="ru-RU" dirty="0" err="1" smtClean="0"/>
              <a:t>т.д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AB900-A180-74A7-E399-5631CB487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960" y="25060"/>
            <a:ext cx="9264175" cy="89170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дальнейших 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75EB3-9868-2867-2A3F-33DFD5A66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Образец подзаголовка</a:t>
            </a:r>
          </a:p>
          <a:p>
            <a:pPr lvl="1"/>
            <a:r>
              <a:rPr lang="ru-RU" dirty="0"/>
              <a:t>Образец основного текста</a:t>
            </a:r>
          </a:p>
          <a:p>
            <a:pPr lvl="2"/>
            <a:r>
              <a:rPr lang="ru-RU" dirty="0"/>
              <a:t>Образец дополнительного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C1C1E4-1CCA-718C-91CA-48FD3AD2D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A26E81-5D99-401F-9AD1-5FF8433EBC9B}" type="slidenum">
              <a:rPr lang="ru-RU" smtClean="0"/>
              <a:pPr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963" y="1102659"/>
            <a:ext cx="11363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304</Words>
  <Application>Microsoft Office PowerPoint</Application>
  <PresentationFormat>Произвольный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НАЗВАНИЕ РАБОТЫ</vt:lpstr>
      <vt:lpstr>Актуальность</vt:lpstr>
      <vt:lpstr>Актуальность</vt:lpstr>
      <vt:lpstr>Цель работы</vt:lpstr>
      <vt:lpstr>Методы анализа / Описание установки</vt:lpstr>
      <vt:lpstr>Описание эксперимента и т.д.</vt:lpstr>
      <vt:lpstr>Основные результаты исследования</vt:lpstr>
      <vt:lpstr>ВЫВОДЫ</vt:lpstr>
      <vt:lpstr>Проведение дальнейших исследований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РАБОТЫ</dc:title>
  <dc:creator>Анна Жукулова</dc:creator>
  <cp:lastModifiedBy>ША</cp:lastModifiedBy>
  <cp:revision>9</cp:revision>
  <dcterms:created xsi:type="dcterms:W3CDTF">2026-05-07T11:51:42Z</dcterms:created>
  <dcterms:modified xsi:type="dcterms:W3CDTF">2026-05-19T15:57:50Z</dcterms:modified>
</cp:coreProperties>
</file>